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</p:sldMasterIdLst>
  <p:notesMasterIdLst>
    <p:notesMasterId r:id="rId76"/>
  </p:notesMasterIdLst>
  <p:sldIdLst>
    <p:sldId id="256" r:id="rId4"/>
    <p:sldId id="257" r:id="rId5"/>
    <p:sldId id="258" r:id="rId6"/>
    <p:sldId id="259" r:id="rId7"/>
    <p:sldId id="260" r:id="rId8"/>
    <p:sldId id="295" r:id="rId9"/>
    <p:sldId id="297" r:id="rId10"/>
    <p:sldId id="261" r:id="rId11"/>
    <p:sldId id="262" r:id="rId12"/>
    <p:sldId id="288" r:id="rId13"/>
    <p:sldId id="298" r:id="rId14"/>
    <p:sldId id="289" r:id="rId15"/>
    <p:sldId id="299" r:id="rId16"/>
    <p:sldId id="300" r:id="rId17"/>
    <p:sldId id="283" r:id="rId18"/>
    <p:sldId id="304" r:id="rId19"/>
    <p:sldId id="286" r:id="rId20"/>
    <p:sldId id="303" r:id="rId21"/>
    <p:sldId id="284" r:id="rId22"/>
    <p:sldId id="290" r:id="rId23"/>
    <p:sldId id="322" r:id="rId24"/>
    <p:sldId id="323" r:id="rId25"/>
    <p:sldId id="285" r:id="rId26"/>
    <p:sldId id="320" r:id="rId27"/>
    <p:sldId id="318" r:id="rId28"/>
    <p:sldId id="317" r:id="rId29"/>
    <p:sldId id="325" r:id="rId30"/>
    <p:sldId id="326" r:id="rId31"/>
    <p:sldId id="293" r:id="rId32"/>
    <p:sldId id="292" r:id="rId33"/>
    <p:sldId id="287" r:id="rId34"/>
    <p:sldId id="263" r:id="rId35"/>
    <p:sldId id="264" r:id="rId36"/>
    <p:sldId id="324" r:id="rId37"/>
    <p:sldId id="305" r:id="rId38"/>
    <p:sldId id="265" r:id="rId39"/>
    <p:sldId id="266" r:id="rId40"/>
    <p:sldId id="267" r:id="rId41"/>
    <p:sldId id="268" r:id="rId42"/>
    <p:sldId id="294" r:id="rId43"/>
    <p:sldId id="269" r:id="rId44"/>
    <p:sldId id="270" r:id="rId45"/>
    <p:sldId id="271" r:id="rId46"/>
    <p:sldId id="327" r:id="rId47"/>
    <p:sldId id="329" r:id="rId48"/>
    <p:sldId id="328" r:id="rId49"/>
    <p:sldId id="315" r:id="rId50"/>
    <p:sldId id="316" r:id="rId51"/>
    <p:sldId id="314" r:id="rId52"/>
    <p:sldId id="282" r:id="rId53"/>
    <p:sldId id="331" r:id="rId54"/>
    <p:sldId id="330" r:id="rId55"/>
    <p:sldId id="313" r:id="rId56"/>
    <p:sldId id="332" r:id="rId57"/>
    <p:sldId id="274" r:id="rId58"/>
    <p:sldId id="275" r:id="rId59"/>
    <p:sldId id="276" r:id="rId60"/>
    <p:sldId id="277" r:id="rId61"/>
    <p:sldId id="278" r:id="rId62"/>
    <p:sldId id="306" r:id="rId63"/>
    <p:sldId id="279" r:id="rId64"/>
    <p:sldId id="307" r:id="rId65"/>
    <p:sldId id="310" r:id="rId66"/>
    <p:sldId id="311" r:id="rId67"/>
    <p:sldId id="312" r:id="rId68"/>
    <p:sldId id="301" r:id="rId69"/>
    <p:sldId id="302" r:id="rId70"/>
    <p:sldId id="308" r:id="rId71"/>
    <p:sldId id="309" r:id="rId72"/>
    <p:sldId id="280" r:id="rId73"/>
    <p:sldId id="281" r:id="rId74"/>
    <p:sldId id="321" r:id="rId75"/>
  </p:sldIdLst>
  <p:sldSz cx="9144000" cy="5145088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590" y="-3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3862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215900" indent="-209550" algn="r" eaLnBrk="1" hangingPunct="1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81" name="Rectangle 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88063" cy="34210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5" name="Rectangle 9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marL="215900" indent="-209550" algn="r" eaLnBrk="1" hangingPunct="1"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 smtClean="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D9CA94EA-C022-476D-9C28-0052FDA773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779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AFA5589F-D274-48BB-AB69-E6968D94184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26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29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12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714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012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204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711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0610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19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1819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09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8BC2169C-155F-4ADE-BF6B-90BD6DA7647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092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092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269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269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73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73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73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73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29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944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078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6D53FE4-440D-4A3A-B34D-4B11C30E8F5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12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75578467-834E-40D5-A25C-394DB57DD5A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483882C-EC67-48EE-B6F6-311A3189245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483882C-EC67-48EE-B6F6-311A3189245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483882C-EC67-48EE-B6F6-311A3189245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551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FFBB9FF-38D8-4F70-8F84-595B66ED792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04871D7-C8C0-4265-860D-4BC20F341D8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96200DE-4B5A-4E73-9F91-E03C48F03CD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DE7E8925-E013-4880-A7DD-8311EC4C1E1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39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DE7E8925-E013-4880-A7DD-8311EC4C1E1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04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244C2A1-8C9F-49EB-A7F8-FAE0DDFA194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7C68F906-9C81-434F-A32E-DDB37B34EA7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F8888D4D-7E5F-4255-935A-09C83CC02ED3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1D2E389-E8A0-418F-9589-3EBE0A8D802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9CB87070-F7B8-4BE7-8F6D-162C085DCC4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9CB87070-F7B8-4BE7-8F6D-162C085DCC4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9CB87070-F7B8-4BE7-8F6D-162C085DCC4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46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7B50C82-CDCF-49BF-BA1C-DB8E2ED0EA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4687E467-EC45-456D-8F12-DF4D140AE889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76F0618-4F77-45AE-84CC-9323D063C882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E098E5BF-7574-4AE6-BF32-E114F4A44CB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06B8CDAE-EBDE-43B3-B54E-12B84CFA0A7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59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7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7B50C82-CDCF-49BF-BA1C-DB8E2ED0EA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801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37B50C82-CDCF-49BF-BA1C-DB8E2ED0EA3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1235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6242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458F22E-70FB-4DAE-A238-CCB5A3612C8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69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5E52EAED-0CA1-4F73-821E-E455636D442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70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F009E6A-2C33-4A04-BBE4-3923FA5D29F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71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CF009E6A-2C33-4A04-BBE4-3923FA5D29F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72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B8117322-C211-41A7-B50C-D3E86F2F649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03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FB0DFE5A-AD4A-4747-82D9-BB777BB4FFB2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095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Pct val="45000"/>
              <a:buFontTx/>
              <a:buNone/>
            </a:pPr>
            <a:fld id="{2508ADB6-C0F4-48C0-8F1D-0F8AF92E2ED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SzPct val="45000"/>
                <a:buFontTx/>
                <a:buNone/>
              </a:pPr>
              <a:t>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ADDD6-2C8C-4C05-8980-EDF4C659D535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D12AF-5AE4-4A5B-91A6-C0D571A46F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08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37966-D111-461E-AB5B-78BB1A3D94D6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6E4A0-D58A-44E3-A928-A34B9B7F73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1B0C3-7377-4EE5-A15B-325464F848F7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E16C19-EE60-413C-A716-804A82C76E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104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57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746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566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895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25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7446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944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258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5FCD3-28B5-42BE-8ED4-EE3D703B7658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FD950-6F49-4C49-B0C9-B315C4F17D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917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2762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091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072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761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263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220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036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0309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338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00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10080-FCE7-45F4-AA75-73FF70C00343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4EC49-D7BE-4439-8966-8EFD85183E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456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006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190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41953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5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E03D3-1661-4FFE-B205-E66A0F0A558F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18F74-F36D-4CDE-BB80-8B61988BE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22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57890-BF8A-41D1-AB49-4277631DEE87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788CF-487F-4ED3-ACFF-F7322C20C9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52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58B7C-C6D7-49C8-97E6-9CE42ADFE374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29EFD-205C-412F-B1F8-0A30177F59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64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8E323-6E6C-42E7-98BD-3AFE36EC45CF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7FE5F-F0A8-4901-8271-7A5C3EFB89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06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DFAC9-2DD4-4272-B7A3-262FA66B1E8C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6629B-A1E6-4A07-A735-0784FA49D7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31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41EEE-DD43-432A-9121-7768D80C655C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F06D9-619B-41C4-A9E7-D3E94A61F9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20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238125"/>
            <a:ext cx="1689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57200" y="4767263"/>
            <a:ext cx="21256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8AA4CB4-E97C-4D7F-96E9-BE774BAB387C}" type="datetime1">
              <a:rPr lang="en-US" altLang="en-US"/>
              <a:pPr>
                <a:defRPr/>
              </a:pPr>
              <a:t>12/22/2016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4767263"/>
            <a:ext cx="21256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BAC3EBA-01B6-4F20-B335-F1F8242A7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238125"/>
            <a:ext cx="16891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Nao_Robot_with_GODZILA_navigation_and_path_Open_area.mp4" TargetMode="External"/><Relationship Id="rId1" Type="http://schemas.microsoft.com/office/2007/relationships/media" Target="file:///C:\Users\thesa1nt01\Documents\ms_thesis\presentation\videos\Nao_Robot_with_GODZILA_navigation_and_path_Open_area.mp4" TargetMode="Externa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Nao_Robot_with_GODZILA_navigation_and_path_Narrow_opening.mp4" TargetMode="External"/><Relationship Id="rId1" Type="http://schemas.microsoft.com/office/2007/relationships/media" Target="file:///C:\Users\thesa1nt01\Documents\ms_thesis\presentation\videos\Nao_Robot_with_GODZILA_navigation_and_path_Narrow_opening.mp4" TargetMode="External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Nao_Robot_with_GODZILA_navigation_and_path_Square_area.mp4" TargetMode="External"/><Relationship Id="rId1" Type="http://schemas.microsoft.com/office/2007/relationships/media" Target="file:///C:\Users\thesa1nt01\Documents\ms_thesis\presentation\videos\Nao_Robot_with_GODZILA_navigation_and_path_Square_area.mp4" TargetMode="External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Nao_Robot_executing_Projected_Profile_crawl_gait.mp4" TargetMode="External"/><Relationship Id="rId1" Type="http://schemas.microsoft.com/office/2007/relationships/media" Target="file:///C:\Users\thesa1nt01\Documents\ms_thesis\presentation\videos\Nao_Robot_executing_Projected_Profile_crawl_gait.mp4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thesa1nt01\Documents\ms_thesis\presentation\videos\crawl_under_desk1.mp4" TargetMode="External"/><Relationship Id="rId1" Type="http://schemas.microsoft.com/office/2007/relationships/media" Target="file:///C:\Users\thesa1nt01\Documents\ms_thesis\presentation\videos\crawl_under_desk1.mp4" TargetMode="External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file:///C:\Users\thesa1nt01\Documents\ms_thesis\presentation\videos\square_area_end1.mp4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-79375"/>
            <a:ext cx="6788150" cy="522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-12700" y="-92075"/>
            <a:ext cx="4310063" cy="5303838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dist="23040" dir="5400000" algn="ctr" rotWithShape="0">
              <a:srgbClr val="808080">
                <a:alpha val="3503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227013" y="1279525"/>
            <a:ext cx="3797300" cy="181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Projected Profile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Humanoid Crawl Gait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And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Lidar Based Navigation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600" b="1" dirty="0">
                <a:solidFill>
                  <a:srgbClr val="FFFFFF"/>
                </a:solidFill>
              </a:rPr>
              <a:t>Using GODZILA</a:t>
            </a: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227013" y="3222625"/>
            <a:ext cx="2816225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000" dirty="0" err="1">
                <a:solidFill>
                  <a:srgbClr val="FFFFFF"/>
                </a:solidFill>
              </a:rPr>
              <a:t>Griswald</a:t>
            </a:r>
            <a:r>
              <a:rPr lang="en-US" altLang="en-US" sz="1000" dirty="0">
                <a:solidFill>
                  <a:srgbClr val="FFFFFF"/>
                </a:solidFill>
              </a:rPr>
              <a:t> Brooks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1000" dirty="0">
                <a:solidFill>
                  <a:srgbClr val="FFFFFF"/>
                </a:solidFill>
              </a:rPr>
              <a:t>Advisor: Dr. </a:t>
            </a:r>
            <a:r>
              <a:rPr lang="en-US" altLang="en-US" sz="1000" dirty="0" err="1">
                <a:solidFill>
                  <a:srgbClr val="FFFFFF"/>
                </a:solidFill>
              </a:rPr>
              <a:t>Farshad</a:t>
            </a:r>
            <a:r>
              <a:rPr lang="en-US" altLang="en-US" sz="1000" dirty="0">
                <a:solidFill>
                  <a:srgbClr val="FFFFFF"/>
                </a:solidFill>
              </a:rPr>
              <a:t> </a:t>
            </a:r>
            <a:r>
              <a:rPr lang="en-US" altLang="en-US" sz="1000" dirty="0" err="1">
                <a:solidFill>
                  <a:srgbClr val="FFFFFF"/>
                </a:solidFill>
              </a:rPr>
              <a:t>Khorrami</a:t>
            </a:r>
            <a:r>
              <a:rPr lang="en-US" altLang="en-US" sz="1000" dirty="0">
                <a:solidFill>
                  <a:srgbClr val="FFFFFF"/>
                </a:solidFill>
              </a:rPr>
              <a:t/>
            </a:r>
            <a:br>
              <a:rPr lang="en-US" altLang="en-US" sz="1000" dirty="0">
                <a:solidFill>
                  <a:srgbClr val="FFFFFF"/>
                </a:solidFill>
              </a:rPr>
            </a:br>
            <a:endParaRPr lang="en-US" altLang="en-US" sz="1000" dirty="0">
              <a:solidFill>
                <a:srgbClr val="FFFFFF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1000" dirty="0">
                <a:solidFill>
                  <a:srgbClr val="FFFFFF"/>
                </a:solidFill>
              </a:rPr>
              <a:t>12/22/2016</a:t>
            </a:r>
          </a:p>
        </p:txBody>
      </p:sp>
      <p:pic>
        <p:nvPicPr>
          <p:cNvPr id="410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896938"/>
            <a:ext cx="17621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734219"/>
            <a:ext cx="3861473" cy="4410869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Hokuyo </a:t>
            </a:r>
            <a:r>
              <a:rPr lang="en-US" sz="2000" b="1" dirty="0" smtClean="0">
                <a:solidFill>
                  <a:schemeClr val="tx1"/>
                </a:solidFill>
              </a:rPr>
              <a:t>URG-04LXUG01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Scanning laser rangefinder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5 meter range,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0.3˚ angular resolution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USB</a:t>
            </a:r>
            <a:endParaRPr lang="en-US" altLang="en-US" sz="20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Obstacle avoidance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Platform Overview: Lidar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08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13531" b="3727"/>
          <a:stretch/>
        </p:blipFill>
        <p:spPr>
          <a:xfrm>
            <a:off x="4800600" y="763014"/>
            <a:ext cx="4343400" cy="4382074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Planar Environmental </a:t>
            </a: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iew</a:t>
            </a: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720 range measurements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Room with hallway and door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Platform Overview: Lidar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8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 r="9873" b="10012"/>
          <a:stretch/>
        </p:blipFill>
        <p:spPr>
          <a:xfrm flipH="1">
            <a:off x="5549921" y="716280"/>
            <a:ext cx="3594079" cy="4428808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1" y="1584325"/>
            <a:ext cx="498475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Lidar Mount</a:t>
            </a: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Assembly to attach Lidar to Nao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3D printed plastic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Foam padding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Strapped to robot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Platform Overview: Lidar Mount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12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8354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0" r="35070"/>
          <a:stretch/>
        </p:blipFill>
        <p:spPr>
          <a:xfrm>
            <a:off x="6629400" y="743744"/>
            <a:ext cx="2514600" cy="4401343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Mount Design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Waist height, low center-of-gravity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Minimize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wobble</a:t>
            </a:r>
            <a:endParaRPr lang="en-US" altLang="en-US" sz="20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Conform to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body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Front subassembly, back plate</a:t>
            </a:r>
            <a:endParaRPr lang="en-US" altLang="en-US" sz="20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Platform Overview: Lidar Mount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81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317"/>
          <a:stretch/>
        </p:blipFill>
        <p:spPr>
          <a:xfrm>
            <a:off x="5105400" y="743744"/>
            <a:ext cx="4038600" cy="4401344"/>
          </a:xfrm>
          <a:prstGeom prst="rect">
            <a:avLst/>
          </a:prstGeom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Front Subassembly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Interchangeable plates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Reinforcement gussets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Platform Overview: Lidar Mount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5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GODZILA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Navigation</a:t>
            </a:r>
          </a:p>
          <a:p>
            <a:pPr eaLnBrk="1" hangingPunct="1">
              <a:buClrTx/>
              <a:buFontTx/>
              <a:buNone/>
            </a:pPr>
            <a:endParaRPr lang="en-US" altLang="en-US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5" r="28830"/>
          <a:stretch/>
        </p:blipFill>
        <p:spPr>
          <a:xfrm rot="5400000">
            <a:off x="-355875" y="355874"/>
            <a:ext cx="5239544" cy="45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124744"/>
            <a:ext cx="8415338" cy="359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Game-Theoretic </a:t>
            </a:r>
            <a:r>
              <a:rPr lang="en-US" sz="2000" b="1" dirty="0">
                <a:solidFill>
                  <a:schemeClr val="tx1"/>
                </a:solidFill>
              </a:rPr>
              <a:t>Optimal Deformable </a:t>
            </a:r>
            <a:r>
              <a:rPr lang="en-US" sz="2000" b="1" dirty="0" smtClean="0">
                <a:solidFill>
                  <a:schemeClr val="tx1"/>
                </a:solidFill>
              </a:rPr>
              <a:t>Zone</a:t>
            </a:r>
          </a:p>
          <a:p>
            <a:pPr eaLnBrk="1" hangingPunct="1">
              <a:buClrTx/>
              <a:buFontTx/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with </a:t>
            </a:r>
            <a:r>
              <a:rPr lang="en-US" sz="2000" b="1" dirty="0">
                <a:solidFill>
                  <a:schemeClr val="tx1"/>
                </a:solidFill>
              </a:rPr>
              <a:t>Inertia and Local </a:t>
            </a:r>
            <a:r>
              <a:rPr lang="en-US" sz="2000" b="1" dirty="0" smtClean="0">
                <a:solidFill>
                  <a:schemeClr val="tx1"/>
                </a:solidFill>
              </a:rPr>
              <a:t>Approach (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GODZILA</a:t>
            </a: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Local navigation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Potential Field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endParaRPr lang="en-US" altLang="en-US" sz="18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7938" indent="0" eaLnBrk="1" hangingPunct="1">
              <a:buClrTx/>
            </a:pPr>
            <a:endParaRPr lang="en-US" altLang="en-US" sz="18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7938" indent="0" eaLnBrk="1" hangingPunct="1">
              <a:buClrTx/>
            </a:pPr>
            <a:r>
              <a:rPr lang="en-US" sz="1800" dirty="0">
                <a:solidFill>
                  <a:schemeClr val="tx1"/>
                </a:solidFill>
              </a:rPr>
              <a:t>P. Krishnamurthy and F. </a:t>
            </a:r>
            <a:r>
              <a:rPr lang="en-US" sz="1800" dirty="0" err="1">
                <a:solidFill>
                  <a:schemeClr val="tx1"/>
                </a:solidFill>
              </a:rPr>
              <a:t>Khorrami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r>
              <a:rPr lang="en-US" sz="1800" dirty="0" err="1">
                <a:solidFill>
                  <a:schemeClr val="tx1"/>
                </a:solidFill>
              </a:rPr>
              <a:t>Godzila</a:t>
            </a:r>
            <a:r>
              <a:rPr lang="en-US" sz="1800" dirty="0">
                <a:solidFill>
                  <a:schemeClr val="tx1"/>
                </a:solidFill>
              </a:rPr>
              <a:t>: A low-resource algorithm for path planning in unknown environments. Journal of Intelligent and Robotic Systems, 48(3):357–373, 2007. </a:t>
            </a:r>
            <a:endParaRPr lang="en-US" altLang="en-US" sz="18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Navigation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01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GODZILA Components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Rewards directions towards goal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Rewards directions towards far obstacles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Penalizes directions towards near obstacles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Penalizes changes in heading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5410201" y="228600"/>
            <a:ext cx="35067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Navigation: Components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176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Field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15937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Potential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Field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Force fields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Obstacle repulsion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Attractive goal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446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Field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979"/>
            <a:ext cx="9144000" cy="3377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417274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0" y="4172743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Obstacles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172741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Robot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807" y="4253406"/>
            <a:ext cx="5715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30" y="4253406"/>
            <a:ext cx="75444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85" y="4253406"/>
            <a:ext cx="579120" cy="4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44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Presentation Outline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988" y="-15875"/>
            <a:ext cx="4699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Field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28600" y="1042194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Obstacle Force Vector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Tuning parameter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Power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10000" y="1581944"/>
            <a:ext cx="5174428" cy="2126164"/>
            <a:chOff x="3810000" y="1581944"/>
            <a:chExt cx="5174428" cy="21261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1581944"/>
              <a:ext cx="5174428" cy="2126164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4572000" y="1810544"/>
              <a:ext cx="84959" cy="618966"/>
              <a:chOff x="4525141" y="1962944"/>
              <a:chExt cx="46859" cy="390366"/>
            </a:xfrm>
          </p:grpSpPr>
          <p:cxnSp>
            <p:nvCxnSpPr>
              <p:cNvPr id="9" name="Straight Connector 8"/>
              <p:cNvCxnSpPr/>
              <p:nvPr/>
            </p:nvCxnSpPr>
            <p:spPr bwMode="auto">
              <a:xfrm>
                <a:off x="452514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Connector 9"/>
              <p:cNvCxnSpPr/>
              <p:nvPr/>
            </p:nvCxnSpPr>
            <p:spPr bwMode="auto">
              <a:xfrm>
                <a:off x="4572000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4" name="Group 13"/>
            <p:cNvGrpSpPr/>
            <p:nvPr/>
          </p:nvGrpSpPr>
          <p:grpSpPr>
            <a:xfrm>
              <a:off x="5257800" y="1814116"/>
              <a:ext cx="84959" cy="618966"/>
              <a:chOff x="4525141" y="1962944"/>
              <a:chExt cx="46859" cy="390366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>
                <a:off x="452514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4572000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" name="Group 16"/>
            <p:cNvGrpSpPr/>
            <p:nvPr/>
          </p:nvGrpSpPr>
          <p:grpSpPr>
            <a:xfrm>
              <a:off x="6019800" y="2245678"/>
              <a:ext cx="84959" cy="618966"/>
              <a:chOff x="4525141" y="1962944"/>
              <a:chExt cx="46859" cy="390366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452514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4572000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4" name="Group 23"/>
            <p:cNvGrpSpPr/>
            <p:nvPr/>
          </p:nvGrpSpPr>
          <p:grpSpPr>
            <a:xfrm>
              <a:off x="8282976" y="2245678"/>
              <a:ext cx="84961" cy="618966"/>
              <a:chOff x="4525141" y="1962944"/>
              <a:chExt cx="46860" cy="390366"/>
            </a:xfrm>
          </p:grpSpPr>
          <p:cxnSp>
            <p:nvCxnSpPr>
              <p:cNvPr id="25" name="Straight Connector 24"/>
              <p:cNvCxnSpPr/>
              <p:nvPr/>
            </p:nvCxnSpPr>
            <p:spPr bwMode="auto">
              <a:xfrm>
                <a:off x="452514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457200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72" y="896144"/>
            <a:ext cx="487722" cy="6248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32408"/>
            <a:ext cx="441998" cy="4267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38283"/>
            <a:ext cx="304826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93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Field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81400" y="1341621"/>
            <a:ext cx="4831499" cy="2240474"/>
            <a:chOff x="3581400" y="1341621"/>
            <a:chExt cx="4831499" cy="22404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1341621"/>
              <a:ext cx="4831499" cy="2240474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4385310" y="1616234"/>
              <a:ext cx="84959" cy="618966"/>
              <a:chOff x="4525141" y="1962944"/>
              <a:chExt cx="46859" cy="390366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>
                <a:off x="452514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4572000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3" name="Group 12"/>
            <p:cNvGrpSpPr/>
            <p:nvPr/>
          </p:nvGrpSpPr>
          <p:grpSpPr>
            <a:xfrm>
              <a:off x="5071110" y="1619806"/>
              <a:ext cx="84959" cy="618966"/>
              <a:chOff x="4525141" y="1962944"/>
              <a:chExt cx="46859" cy="390366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>
                <a:off x="452514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4572000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4" name="Group 13"/>
            <p:cNvGrpSpPr/>
            <p:nvPr/>
          </p:nvGrpSpPr>
          <p:grpSpPr>
            <a:xfrm>
              <a:off x="5833110" y="2051368"/>
              <a:ext cx="84959" cy="618966"/>
              <a:chOff x="4525141" y="1962944"/>
              <a:chExt cx="46859" cy="390366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452514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4572000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" name="Group 14"/>
            <p:cNvGrpSpPr/>
            <p:nvPr/>
          </p:nvGrpSpPr>
          <p:grpSpPr>
            <a:xfrm>
              <a:off x="8058186" y="2051368"/>
              <a:ext cx="84961" cy="618966"/>
              <a:chOff x="4525141" y="1962944"/>
              <a:chExt cx="46860" cy="390366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>
                <a:off x="452514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4572001" y="19629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6" name="Text Box 1"/>
          <p:cNvSpPr txBox="1">
            <a:spLocks noChangeArrowheads="1"/>
          </p:cNvSpPr>
          <p:nvPr/>
        </p:nvSpPr>
        <p:spPr bwMode="auto">
          <a:xfrm>
            <a:off x="228600" y="1042194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Goal Force Vector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Tuning parameter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Power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6143"/>
            <a:ext cx="541067" cy="6629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987528"/>
            <a:ext cx="518205" cy="4953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34" y="2877344"/>
            <a:ext cx="289585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206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1" y="228600"/>
            <a:ext cx="6478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Potential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Field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28600" y="1042194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Robot Force Vector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Obstacle Set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10544"/>
            <a:ext cx="4267200" cy="18516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987343" y="1768634"/>
            <a:ext cx="84959" cy="390366"/>
            <a:chOff x="4525141" y="1962944"/>
            <a:chExt cx="46859" cy="390366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4525141" y="1962944"/>
              <a:ext cx="0" cy="390366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4572000" y="1962944"/>
              <a:ext cx="0" cy="390366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7643626" y="1766888"/>
            <a:ext cx="84959" cy="390366"/>
            <a:chOff x="4525141" y="1962944"/>
            <a:chExt cx="46859" cy="390366"/>
          </a:xfrm>
        </p:grpSpPr>
        <p:cxnSp>
          <p:nvCxnSpPr>
            <p:cNvPr id="13" name="Straight Connector 12"/>
            <p:cNvCxnSpPr/>
            <p:nvPr/>
          </p:nvCxnSpPr>
          <p:spPr bwMode="auto">
            <a:xfrm>
              <a:off x="4525141" y="1962944"/>
              <a:ext cx="0" cy="390366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572000" y="1962944"/>
              <a:ext cx="0" cy="390366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896144"/>
            <a:ext cx="548688" cy="640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62071"/>
            <a:ext cx="502964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93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0" y="228600"/>
            <a:ext cx="6478589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Parameters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" y="718368"/>
            <a:ext cx="9144000" cy="2799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334544"/>
            <a:ext cx="5715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3765148"/>
            <a:ext cx="609600" cy="670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92309" y="2648957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goal location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70888"/>
            <a:ext cx="617220" cy="464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73658"/>
            <a:ext cx="502920" cy="4648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5802"/>
            <a:ext cx="579120" cy="4648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5400" y="3253879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range to goal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386347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bearing to goal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00600" y="3253878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robot location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59910" y="3869595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new bearing command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898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2438400" y="228600"/>
            <a:ext cx="6478589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Parameters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" y="718368"/>
            <a:ext cx="9144000" cy="2799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15544"/>
            <a:ext cx="54102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71357"/>
            <a:ext cx="426720" cy="38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64"/>
            <a:ext cx="754445" cy="457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3165" y="2577540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obstacle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2309" y="3101479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range of sensor measurement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2309" y="3634879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bearing of sensor measurement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834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048544"/>
            <a:ext cx="5351463" cy="366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Bearing Command Vector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Sum of </a:t>
            </a: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C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omponent Vectors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Navigation: Equations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37" y="3258344"/>
            <a:ext cx="6256020" cy="4648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791200" y="896144"/>
            <a:ext cx="2134057" cy="1217454"/>
            <a:chOff x="5853113" y="2574290"/>
            <a:chExt cx="2134057" cy="121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113" y="2574290"/>
              <a:ext cx="1996440" cy="115062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7317736" y="3401378"/>
              <a:ext cx="46859" cy="390366"/>
              <a:chOff x="7329030" y="3334544"/>
              <a:chExt cx="62370" cy="390366"/>
            </a:xfrm>
          </p:grpSpPr>
          <p:cxnSp>
            <p:nvCxnSpPr>
              <p:cNvPr id="10" name="Straight Connector 9"/>
              <p:cNvCxnSpPr/>
              <p:nvPr/>
            </p:nvCxnSpPr>
            <p:spPr bwMode="auto">
              <a:xfrm>
                <a:off x="7329030" y="33345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7391400" y="33345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" name="Group 16"/>
            <p:cNvGrpSpPr/>
            <p:nvPr/>
          </p:nvGrpSpPr>
          <p:grpSpPr>
            <a:xfrm>
              <a:off x="7924800" y="3401378"/>
              <a:ext cx="62370" cy="390366"/>
              <a:chOff x="7329030" y="3334544"/>
              <a:chExt cx="62370" cy="390366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7329030" y="33345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7391400" y="3334544"/>
                <a:ext cx="0" cy="390366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897585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048544"/>
            <a:ext cx="5351463" cy="366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Goal Reward Vector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Far Obstacle Reward Vector</a:t>
            </a: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5105401" y="228600"/>
            <a:ext cx="3811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Navigation: Reward Vectors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429544"/>
            <a:ext cx="4572000" cy="673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86944"/>
            <a:ext cx="7772400" cy="1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5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124744"/>
            <a:ext cx="5351463" cy="359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Near Obstacle Penalty Vector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Inertia Vector</a:t>
            </a: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4648201" y="228600"/>
            <a:ext cx="42687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Navigation: Penalty Vectors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9" y="1581944"/>
            <a:ext cx="8686800" cy="1019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2" y="3639344"/>
            <a:ext cx="2208211" cy="51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124744"/>
            <a:ext cx="5351463" cy="359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Angular Rate Command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Forward Velocity Command</a:t>
            </a: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4876801" y="228600"/>
            <a:ext cx="40401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Navigation: Forward Velocity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18752"/>
            <a:ext cx="6263640" cy="6705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58144"/>
            <a:ext cx="678239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24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with_GODZILA_navigation_and_path_Open_ar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643" r="2490"/>
          <a:stretch/>
        </p:blipFill>
        <p:spPr>
          <a:xfrm>
            <a:off x="-7620" y="667544"/>
            <a:ext cx="9144000" cy="4429611"/>
          </a:xfrm>
          <a:prstGeom prst="rect">
            <a:avLst/>
          </a:prstGeom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5410201" y="228600"/>
            <a:ext cx="35067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Open Area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/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29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949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Platform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Navigation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Profile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Gait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Gait Optimization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Conclusion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Presentation Outline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1BC6380C-9241-4484-B42E-3C3C10F1608C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69D4750-2521-48F5-9F08-52777B98D55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with_GODZILA_navigation_and_path_Narrow_ope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643" r="2491"/>
          <a:stretch/>
        </p:blipFill>
        <p:spPr>
          <a:xfrm>
            <a:off x="0" y="715477"/>
            <a:ext cx="9144000" cy="4429611"/>
          </a:xfrm>
          <a:prstGeom prst="rect">
            <a:avLst/>
          </a:prstGeom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4953001" y="228600"/>
            <a:ext cx="39639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Narrow Opening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/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30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4622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with_GODZILA_navigation_and_path_Square_ar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5421" r="1638"/>
          <a:stretch/>
        </p:blipFill>
        <p:spPr>
          <a:xfrm>
            <a:off x="0" y="712726"/>
            <a:ext cx="9144000" cy="4426056"/>
          </a:xfrm>
          <a:prstGeom prst="rect">
            <a:avLst/>
          </a:prstGeom>
        </p:spPr>
      </p:pic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5486401" y="228600"/>
            <a:ext cx="3430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GODZILA Navigation: Square Area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/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/>
              <a:pPr algn="r" eaLnBrk="1" hangingPunct="1">
                <a:buClrTx/>
                <a:buFontTx/>
                <a:buNone/>
              </a:pPr>
              <a:t>31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25976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Projected </a:t>
            </a:r>
            <a:r>
              <a:rPr lang="en-US" altLang="en-US" sz="30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Profile</a:t>
            </a:r>
            <a:endParaRPr lang="en-US" altLang="en-US" sz="3000" b="1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15876"/>
            <a:ext cx="4570413" cy="516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810895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0713" indent="-1635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Projected </a:t>
            </a:r>
            <a:r>
              <a:rPr lang="en-US" altLang="en-US" sz="20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Profile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Crawling gait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Sagittal </a:t>
            </a:r>
            <a:r>
              <a:rPr lang="en-US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p</a:t>
            </a:r>
            <a:r>
              <a:rPr lang="en-US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lane projection</a:t>
            </a:r>
            <a:endParaRPr lang="en-US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25 </a:t>
            </a:r>
            <a:r>
              <a:rPr lang="en-US" altLang="en-US" sz="2000" dirty="0" err="1">
                <a:solidFill>
                  <a:schemeClr val="tx1"/>
                </a:solidFill>
                <a:cs typeface="Arial" panose="020B0604020202020204" pitchFamily="34" charset="0"/>
              </a:rPr>
              <a:t>DoF</a:t>
            </a:r>
            <a:r>
              <a:rPr lang="en-US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to 6 </a:t>
            </a:r>
            <a:r>
              <a:rPr lang="en-US" altLang="en-US" sz="20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DoF</a:t>
            </a:r>
            <a:endParaRPr lang="en-US" altLang="en-US" sz="20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18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G</a:t>
            </a:r>
            <a:r>
              <a:rPr lang="en-US" sz="1800" dirty="0">
                <a:solidFill>
                  <a:schemeClr val="tx1"/>
                </a:solidFill>
              </a:rPr>
              <a:t>. Brooks, P. Krishnamurthy, and F. </a:t>
            </a:r>
            <a:r>
              <a:rPr lang="en-US" sz="1800" dirty="0" err="1">
                <a:solidFill>
                  <a:schemeClr val="tx1"/>
                </a:solidFill>
              </a:rPr>
              <a:t>Khorrami</a:t>
            </a:r>
            <a:r>
              <a:rPr lang="en-US" sz="1800" dirty="0">
                <a:solidFill>
                  <a:schemeClr val="tx1"/>
                </a:solidFill>
              </a:rPr>
              <a:t>. Low-profile crawling </a:t>
            </a:r>
            <a:r>
              <a:rPr lang="en-US" sz="1800" dirty="0" smtClean="0">
                <a:solidFill>
                  <a:schemeClr val="tx1"/>
                </a:solidFill>
              </a:rPr>
              <a:t>for</a:t>
            </a:r>
          </a:p>
          <a:p>
            <a:pPr eaLnBrk="1" hangingPunct="1">
              <a:buClrTx/>
              <a:buFontTx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humanoid </a:t>
            </a:r>
            <a:r>
              <a:rPr lang="en-US" sz="1800" dirty="0">
                <a:solidFill>
                  <a:schemeClr val="tx1"/>
                </a:solidFill>
              </a:rPr>
              <a:t>motion in tight spaces. In 2015 IEEE/RSJ International </a:t>
            </a:r>
            <a:r>
              <a:rPr lang="en-US" sz="1800" dirty="0" smtClean="0">
                <a:solidFill>
                  <a:schemeClr val="tx1"/>
                </a:solidFill>
              </a:rPr>
              <a:t>Conference</a:t>
            </a:r>
          </a:p>
          <a:p>
            <a:pPr eaLnBrk="1" hangingPunct="1">
              <a:buClrTx/>
              <a:buFontTx/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on </a:t>
            </a:r>
            <a:r>
              <a:rPr lang="en-US" sz="1800" dirty="0">
                <a:solidFill>
                  <a:schemeClr val="tx1"/>
                </a:solidFill>
              </a:rPr>
              <a:t>Intelligent Robots and Systems (IROS), pages 5930–5935, Sept 2015.</a:t>
            </a:r>
            <a:endParaRPr lang="en-US" altLang="en-US" sz="18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CE3CA9CD-DFF7-4F3A-A2AB-1233E0029BE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641B57-1BE6-4207-8EEB-C87C49DED5D0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501650" y="1039813"/>
            <a:ext cx="8108950" cy="366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0713" indent="-1635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Modes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Open chain, move end effectors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Closed chain, move center-of-mass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Modes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CE3CA9CD-DFF7-4F3A-A2AB-1233E0029BE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641B57-1BE6-4207-8EEB-C87C49DED5D0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18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r="7505"/>
          <a:stretch/>
        </p:blipFill>
        <p:spPr>
          <a:xfrm>
            <a:off x="1631178" y="708660"/>
            <a:ext cx="7512822" cy="4436427"/>
          </a:xfrm>
          <a:prstGeom prst="rect">
            <a:avLst/>
          </a:prstGeom>
        </p:spPr>
      </p:pic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Projected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Profile: Modes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CE3CA9CD-DFF7-4F3A-A2AB-1233E0029BE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641B57-1BE6-4207-8EEB-C87C49DED5D0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658144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Open Chain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791744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Closed Chain</a:t>
            </a:r>
          </a:p>
        </p:txBody>
      </p:sp>
    </p:spTree>
    <p:extLst>
      <p:ext uri="{BB962C8B-B14F-4D97-AF65-F5344CB8AC3E}">
        <p14:creationId xmlns:p14="http://schemas.microsoft.com/office/powerpoint/2010/main" val="39559554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6" b="6488"/>
          <a:stretch/>
        </p:blipFill>
        <p:spPr bwMode="auto">
          <a:xfrm>
            <a:off x="9525" y="713232"/>
            <a:ext cx="9144000" cy="444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7458" b="64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</a:t>
            </a:r>
            <a:r>
              <a:rPr lang="en-US" altLang="en-US" sz="1400" b="1" dirty="0">
                <a:solidFill>
                  <a:srgbClr val="FFFFFF"/>
                </a:solidFill>
              </a:rPr>
              <a:t>Open Chain</a:t>
            </a: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F0AEE76-D54D-403D-BADF-0533DCC3C87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E5B3EBC-64BF-42AB-9097-093A2F91619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5851525" y="822325"/>
            <a:ext cx="36576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Open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Chain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Torso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on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ground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Arms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and legs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are</a:t>
            </a:r>
            <a:b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positioned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 flipV="1">
            <a:off x="1371600" y="3106738"/>
            <a:ext cx="639763" cy="55245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 flipV="1">
            <a:off x="1920875" y="3106738"/>
            <a:ext cx="92075" cy="917575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>
            <a:off x="1920875" y="4022725"/>
            <a:ext cx="1006475" cy="1588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10"/>
          <p:cNvSpPr>
            <a:spLocks noChangeShapeType="1"/>
          </p:cNvSpPr>
          <p:nvPr/>
        </p:nvSpPr>
        <p:spPr bwMode="auto">
          <a:xfrm flipH="1">
            <a:off x="2924175" y="3840163"/>
            <a:ext cx="1831975" cy="182562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1"/>
          <p:cNvSpPr>
            <a:spLocks noChangeShapeType="1"/>
          </p:cNvSpPr>
          <p:nvPr/>
        </p:nvSpPr>
        <p:spPr bwMode="auto">
          <a:xfrm flipV="1">
            <a:off x="4664075" y="3838575"/>
            <a:ext cx="92075" cy="55245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12"/>
          <p:cNvSpPr>
            <a:spLocks noChangeShapeType="1"/>
          </p:cNvSpPr>
          <p:nvPr/>
        </p:nvSpPr>
        <p:spPr bwMode="auto">
          <a:xfrm flipH="1">
            <a:off x="4662488" y="4389438"/>
            <a:ext cx="1374775" cy="1587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1884363" y="3032919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820227" y="3886200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02889" y="391715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619625" y="3741341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548188" y="4275138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8199"/>
          <a:stretch/>
        </p:blipFill>
        <p:spPr bwMode="auto">
          <a:xfrm>
            <a:off x="4763" y="710514"/>
            <a:ext cx="9144000" cy="443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936" b="81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Closed Chain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23BB18F2-28E8-4AC3-9EC4-72C8E6FC27D4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B81505E-1AA9-4949-ACA8-116CA1169826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5851525" y="801688"/>
            <a:ext cx="36576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Closed Chain: </a:t>
            </a:r>
            <a:r>
              <a:rPr lang="en-US" altLang="en-US" sz="18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Extension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Arms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and legs on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ground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Torso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can be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positioned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CoM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is at initial position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914400" y="3477578"/>
            <a:ext cx="452438" cy="999966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914400" y="3477576"/>
            <a:ext cx="912812" cy="454661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1827213" y="3932237"/>
            <a:ext cx="1027112" cy="52388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2833688" y="3865561"/>
            <a:ext cx="1762124" cy="119063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4571999" y="3865561"/>
            <a:ext cx="887411" cy="565468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10198" y="4370706"/>
            <a:ext cx="1447801" cy="60323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32643" y="3410239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680369" y="380523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683668" y="3848096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457699" y="3763961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22885" y="4304029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8199"/>
          <a:stretch/>
        </p:blipFill>
        <p:spPr bwMode="auto">
          <a:xfrm>
            <a:off x="4763" y="710514"/>
            <a:ext cx="9144000" cy="443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936" b="81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Closed Chain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E56A6C2F-A52A-475D-A252-11D6D2FA6C2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D34A422-AD42-4962-B0B5-661B77ED5198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31" name="Text Box 6"/>
          <p:cNvSpPr txBox="1">
            <a:spLocks noChangeArrowheads="1"/>
          </p:cNvSpPr>
          <p:nvPr/>
        </p:nvSpPr>
        <p:spPr bwMode="auto">
          <a:xfrm>
            <a:off x="5851525" y="820738"/>
            <a:ext cx="36576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Closed Chain: </a:t>
            </a:r>
            <a:r>
              <a:rPr lang="en-US" altLang="en-US" sz="18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Compression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CoM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is at final position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447801" y="3486944"/>
            <a:ext cx="247650" cy="114300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 flipV="1">
            <a:off x="1695450" y="3556158"/>
            <a:ext cx="895350" cy="235584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2562225" y="3791744"/>
            <a:ext cx="1095375" cy="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3581399" y="3450353"/>
            <a:ext cx="1791493" cy="341391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5418930" y="3394393"/>
            <a:ext cx="67469" cy="996632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86399" y="4325144"/>
            <a:ext cx="1600199" cy="65881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1579246" y="345495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91899" y="3682843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488451" y="3646964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290501" y="3336052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72099" y="4264025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8199"/>
          <a:stretch/>
        </p:blipFill>
        <p:spPr bwMode="auto">
          <a:xfrm>
            <a:off x="4763" y="710514"/>
            <a:ext cx="9144000" cy="443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936" b="81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</a:t>
            </a:r>
            <a:r>
              <a:rPr lang="en-US" altLang="en-US" sz="1400" b="1" dirty="0">
                <a:solidFill>
                  <a:srgbClr val="FFFFFF"/>
                </a:solidFill>
              </a:rPr>
              <a:t>Open Chain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506960E7-CED7-4A37-A871-FBDA0FDB7B2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9ECE74A-70A6-4E54-9171-AA30BFAA38F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5943600" y="822325"/>
            <a:ext cx="3038475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82675" indent="-617538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Open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Chain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Torso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on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ground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Arms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and legs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can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again be positioned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981200" y="3029741"/>
            <a:ext cx="762000" cy="866936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2569205" y="3029743"/>
            <a:ext cx="173994" cy="1058067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2569208" y="4087812"/>
            <a:ext cx="1088391" cy="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3581399" y="3896677"/>
            <a:ext cx="1869916" cy="191135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5410199" y="3867944"/>
            <a:ext cx="41118" cy="68580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10199" y="4248944"/>
            <a:ext cx="1676399" cy="304800"/>
          </a:xfrm>
          <a:prstGeom prst="line">
            <a:avLst/>
          </a:prstGeom>
          <a:noFill/>
          <a:ln w="109800">
            <a:solidFill>
              <a:schemeClr val="tx1">
                <a:lumMod val="95000"/>
                <a:lumOff val="5000"/>
                <a:alpha val="59999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2590800" y="2973387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78718" y="3949065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484244" y="3945811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298438" y="3795316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7015" y="4419362"/>
            <a:ext cx="228600" cy="2286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Introduction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6" b="12379"/>
          <a:stretch>
            <a:fillRect/>
          </a:stretch>
        </p:blipFill>
        <p:spPr bwMode="auto">
          <a:xfrm>
            <a:off x="3175" y="0"/>
            <a:ext cx="456882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286" b="1237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executing_Projected_Profile_crawl_g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t="4455"/>
          <a:stretch/>
        </p:blipFill>
        <p:spPr>
          <a:xfrm>
            <a:off x="0" y="667544"/>
            <a:ext cx="9144000" cy="4477544"/>
          </a:xfrm>
          <a:prstGeom prst="rect">
            <a:avLst/>
          </a:prstGeom>
        </p:spPr>
      </p:pic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5638801" y="228600"/>
            <a:ext cx="32781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Crawling On Table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506960E7-CED7-4A37-A871-FBDA0FDB7B2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9ECE74A-70A6-4E54-9171-AA30BFAA38F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0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4343400" y="228600"/>
            <a:ext cx="4573589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Closed Chain Equations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5B2FE77D-FB2E-44D3-B72B-B3FBCCE50B19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072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14412CB-70EE-4BA9-98C8-EF51CFE2518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794544"/>
            <a:ext cx="4837112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179513"/>
            <a:ext cx="358616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365125" y="2925763"/>
            <a:ext cx="74834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Foot “joint” is not actuated</a:t>
            </a:r>
          </a:p>
          <a:p>
            <a:pPr eaLnBrk="1" hangingPunct="1">
              <a:buClrTx/>
              <a:buFontTx/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Knee and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hip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as free variables</a:t>
            </a:r>
          </a:p>
          <a:p>
            <a:pPr eaLnBrk="1" hangingPunct="1">
              <a:buClrTx/>
              <a:buFontTx/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Remaining joints function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of Projected Profile elbow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4953001" y="228600"/>
            <a:ext cx="39639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</a:t>
            </a:r>
            <a:r>
              <a:rPr lang="en-US" altLang="en-US" sz="1400" b="1" dirty="0">
                <a:solidFill>
                  <a:srgbClr val="FFFFFF"/>
                </a:solidFill>
              </a:rPr>
              <a:t>Ankle Solution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2A11DE24-BE73-4630-A1CA-F64CC215FCC6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2E58BC9-E811-4DAC-8B5E-CBE104F697A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3258344"/>
            <a:ext cx="6700837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2577307"/>
            <a:ext cx="5111750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403224" y="1225550"/>
            <a:ext cx="34829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0713" indent="-1635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350"/>
              </a:spcBef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Ankle Joint Equation</a:t>
            </a:r>
            <a:endParaRPr lang="en-US" altLang="en-US" sz="2000" b="1" dirty="0">
              <a:cs typeface="Arial" panose="020B0604020202020204" pitchFamily="34" charset="0"/>
            </a:endParaRPr>
          </a:p>
          <a:p>
            <a:pPr lvl="1">
              <a:spcBef>
                <a:spcPts val="35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cs typeface="Arial" panose="020B0604020202020204" pitchFamily="34" charset="0"/>
              </a:rPr>
              <a:t>Squared </a:t>
            </a:r>
            <a:r>
              <a:rPr lang="en-US" altLang="en-US" sz="2000" dirty="0" smtClean="0">
                <a:cs typeface="Arial" panose="020B0604020202020204" pitchFamily="34" charset="0"/>
              </a:rPr>
              <a:t>sum formulation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5181601" y="228600"/>
            <a:ext cx="3735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</a:t>
            </a:r>
            <a:r>
              <a:rPr lang="en-US" altLang="en-US" sz="1400" b="1" dirty="0">
                <a:solidFill>
                  <a:srgbClr val="FFFFFF"/>
                </a:solidFill>
              </a:rPr>
              <a:t>Ankle Solution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8035FDB-0330-4104-ABEE-6D27F08C5CD2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2334751-3FE9-4551-8ADC-40B67C69D0B6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381000" y="1192054"/>
            <a:ext cx="7064375" cy="351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350"/>
              </a:spcBef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Ankle Joint Solution</a:t>
            </a:r>
          </a:p>
          <a:p>
            <a:pPr marL="341313" indent="-333375"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Yields </a:t>
            </a:r>
            <a:r>
              <a:rPr lang="en-US" altLang="en-US" sz="2000" b="1" dirty="0">
                <a:cs typeface="Arial" panose="020B0604020202020204" pitchFamily="34" charset="0"/>
              </a:rPr>
              <a:t>two solutions for Ankle</a:t>
            </a:r>
          </a:p>
          <a:p>
            <a:pPr lvl="1" eaLnBrk="1" hangingPunct="1">
              <a:spcBef>
                <a:spcPts val="35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cs typeface="Arial" panose="020B0604020202020204" pitchFamily="34" charset="0"/>
              </a:rPr>
              <a:t>One is </a:t>
            </a:r>
            <a:r>
              <a:rPr lang="en-US" altLang="en-US" sz="2000" dirty="0" err="1">
                <a:cs typeface="Arial" panose="020B0604020202020204" pitchFamily="34" charset="0"/>
              </a:rPr>
              <a:t>kinematically</a:t>
            </a:r>
            <a:r>
              <a:rPr lang="en-US" altLang="en-US" sz="2000" dirty="0">
                <a:cs typeface="Arial" panose="020B0604020202020204" pitchFamily="34" charset="0"/>
              </a:rPr>
              <a:t> infeasible</a:t>
            </a:r>
          </a:p>
          <a:p>
            <a:pPr marL="341313" indent="-333375"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marL="341313" indent="-333375"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</p:txBody>
      </p:sp>
      <p:pic>
        <p:nvPicPr>
          <p:cNvPr id="348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1734344"/>
            <a:ext cx="698658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496344"/>
            <a:ext cx="6773863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Foot Solution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381000" y="972344"/>
            <a:ext cx="3811587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Foot Joint Solution</a:t>
            </a:r>
          </a:p>
          <a:p>
            <a:pPr marL="347662" indent="-342900" eaLnBrk="1" hangingPunct="1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Follows </a:t>
            </a:r>
            <a:r>
              <a:rPr lang="en-US" altLang="en-US" sz="2000" dirty="0">
                <a:cs typeface="Arial" panose="020B0604020202020204" pitchFamily="34" charset="0"/>
              </a:rPr>
              <a:t>from </a:t>
            </a:r>
            <a:r>
              <a:rPr lang="en-US" altLang="en-US" sz="2000" dirty="0" smtClean="0">
                <a:cs typeface="Arial" panose="020B0604020202020204" pitchFamily="34" charset="0"/>
              </a:rPr>
              <a:t>ankle solution</a:t>
            </a:r>
            <a:endParaRPr lang="en-US" altLang="en-US" sz="2000" dirty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89" y="924690"/>
            <a:ext cx="3759771" cy="947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2264698"/>
            <a:ext cx="7932420" cy="1022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3410744"/>
            <a:ext cx="7924800" cy="10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4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Foot Solution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381000" y="972344"/>
            <a:ext cx="3811587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Foot </a:t>
            </a:r>
            <a:r>
              <a:rPr lang="en-US" altLang="en-US" sz="2000" b="1" dirty="0" smtClean="0">
                <a:cs typeface="Arial" panose="020B0604020202020204" pitchFamily="34" charset="0"/>
              </a:rPr>
              <a:t>J</a:t>
            </a:r>
            <a:r>
              <a:rPr lang="en-US" altLang="en-US" sz="2000" b="1" dirty="0" smtClean="0">
                <a:cs typeface="Arial" panose="020B0604020202020204" pitchFamily="34" charset="0"/>
              </a:rPr>
              <a:t>oint 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71066"/>
            <a:ext cx="8612188" cy="594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06884"/>
            <a:ext cx="7917180" cy="6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2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5562601" y="228600"/>
            <a:ext cx="3354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Shoulder Solution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29544"/>
            <a:ext cx="4010025" cy="182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457200" y="972344"/>
            <a:ext cx="3811587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Shoulder Joint Solution</a:t>
            </a:r>
            <a:endParaRPr lang="en-US" altLang="en-US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24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972344"/>
            <a:ext cx="3811587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Nao Arm</a:t>
            </a:r>
          </a:p>
          <a:p>
            <a:pPr marL="347662" indent="-342900" eaLnBrk="1" hangingPunct="1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Not planar</a:t>
            </a:r>
          </a:p>
          <a:p>
            <a:pPr marL="4762" indent="0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4762" indent="0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Shoulder Roll</a:t>
            </a:r>
          </a:p>
          <a:p>
            <a:pPr marL="4762" indent="0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4762" indent="0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Elbow Yaw</a:t>
            </a:r>
          </a:p>
          <a:p>
            <a:pPr marL="4762" indent="0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4762" indent="0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Elbow Roll</a:t>
            </a:r>
            <a:endParaRPr lang="en-US" altLang="en-US" sz="2000" dirty="0"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8025" y="743744"/>
            <a:ext cx="589597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5562601" y="228600"/>
            <a:ext cx="3354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Nao Arm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20144"/>
            <a:ext cx="784928" cy="602032"/>
          </a:xfrm>
          <a:prstGeom prst="rect">
            <a:avLst/>
          </a:prstGeom>
        </p:spPr>
      </p:pic>
      <p:pic>
        <p:nvPicPr>
          <p:cNvPr id="1026" name="Picture 2" descr="C:\Users\thesa1nt01\Documents\ms_thesis\presentation\pictures\arm_var_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90" y="3911537"/>
            <a:ext cx="792162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esa1nt01\Documents\ms_thesis\presentation\pictures\arm_var_e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90" y="3150394"/>
            <a:ext cx="808038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hesa1nt01\Documents\ms_thesis\presentation\pictures\nao_arm_shoulder_positioning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 bwMode="auto">
          <a:xfrm>
            <a:off x="3352800" y="720884"/>
            <a:ext cx="5791200" cy="250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:\Users\thesa1nt01\Documents\ms_thesis\presentation\pictures\arm_eq_dva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55206"/>
            <a:ext cx="3338512" cy="1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5562601" y="228600"/>
            <a:ext cx="3354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Nao Arm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" y="972344"/>
            <a:ext cx="52578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Arm Brace Parameters</a:t>
            </a:r>
            <a:endParaRPr lang="en-US" altLang="en-US" sz="2000" b="1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err="1" smtClean="0">
                <a:cs typeface="Arial" panose="020B0604020202020204" pitchFamily="34" charset="0"/>
              </a:rPr>
              <a:t>Humerus</a:t>
            </a:r>
            <a:r>
              <a:rPr lang="en-US" altLang="en-US" sz="2000" dirty="0" smtClean="0">
                <a:cs typeface="Arial" panose="020B0604020202020204" pitchFamily="34" charset="0"/>
              </a:rPr>
              <a:t> Length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Shoulder Width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Forearm Width                       Elbow Extension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93" y="3986213"/>
            <a:ext cx="571500" cy="624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2957134"/>
            <a:ext cx="518160" cy="541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93" y="1810544"/>
            <a:ext cx="441960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972344"/>
            <a:ext cx="52578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Shoulder Roll Solution</a:t>
            </a:r>
            <a:endParaRPr lang="en-US" altLang="en-US" sz="2000" b="1" dirty="0">
              <a:cs typeface="Arial" panose="020B0604020202020204" pitchFamily="34" charset="0"/>
            </a:endParaRPr>
          </a:p>
        </p:txBody>
      </p:sp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1728275"/>
            <a:ext cx="4367212" cy="137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5562601" y="228600"/>
            <a:ext cx="3354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Nao Arm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49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457200" y="1124744"/>
            <a:ext cx="5715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Humanoid Platform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Terrain adaptability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Mobile manipulati</a:t>
            </a:r>
            <a:r>
              <a:rPr lang="en-US" altLang="en-US" sz="18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on</a:t>
            </a:r>
            <a:endParaRPr lang="en-US" altLang="en-US" sz="18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1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Navigation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Safe traversal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Obstacle avoidance</a:t>
            </a:r>
            <a:endParaRPr lang="en-US" altLang="en-US" sz="20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1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Crawling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Stable gait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Expands navigable area</a:t>
            </a:r>
            <a:endParaRPr lang="en-US" altLang="en-US" sz="20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4953001" y="228600"/>
            <a:ext cx="39639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Introduction: Concept and Motivation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2" t="8041" r="20210" b="5647"/>
          <a:stretch>
            <a:fillRect/>
          </a:stretch>
        </p:blipFill>
        <p:spPr bwMode="auto">
          <a:xfrm>
            <a:off x="6591300" y="731838"/>
            <a:ext cx="25527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1862" t="8041" r="20210" b="56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/>
              <a:pPr algn="r" eaLnBrk="1" hangingPunct="1">
                <a:buClrTx/>
                <a:buFontTx/>
                <a:buNone/>
              </a:pPr>
              <a:t>5</a:t>
            </a:fld>
            <a:endParaRPr lang="en-US" altLang="en-US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720883"/>
            <a:ext cx="3726180" cy="2927949"/>
          </a:xfrm>
          <a:prstGeom prst="rect">
            <a:avLst/>
          </a:prstGeom>
        </p:spPr>
      </p:pic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5562601" y="228600"/>
            <a:ext cx="3354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Nao Arm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/>
              <a:pPr algn="r" eaLnBrk="1" hangingPunct="1">
                <a:buClrTx/>
                <a:buFontTx/>
                <a:buNone/>
              </a:pPr>
              <a:t>50</a:t>
            </a:fld>
            <a:endParaRPr lang="en-US" altLang="en-US" sz="1200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962400" y="896144"/>
            <a:ext cx="52578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Forearm Vector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Desired Forearm Vector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978694" y="3102928"/>
            <a:ext cx="1840706" cy="301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94" y="2721026"/>
            <a:ext cx="469106" cy="353278"/>
          </a:xfrm>
          <a:prstGeom prst="rect">
            <a:avLst/>
          </a:prstGeom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6705600" y="49196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50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56" y="2496344"/>
            <a:ext cx="4581144" cy="47524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>
            <a:off x="983774" y="3102928"/>
            <a:ext cx="235426" cy="1664335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07" y="4094625"/>
            <a:ext cx="458835" cy="3834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97" y="1429544"/>
            <a:ext cx="374904" cy="3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5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hesa1nt01\Documents\ms_thesis\presentation\pictures\nao_arm_vector_z_x_y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35"/>
          <a:stretch/>
        </p:blipFill>
        <p:spPr bwMode="auto">
          <a:xfrm>
            <a:off x="2895600" y="2388852"/>
            <a:ext cx="6248400" cy="277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thesa1nt01\Documents\ms_thesis\presentation\pictures\arm_eq_lh_wiggl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74806"/>
            <a:ext cx="2247265" cy="6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thesa1nt01\Documents\ms_thesis\presentation\pictures\arm_eq_uf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896144"/>
            <a:ext cx="23336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5562601" y="228600"/>
            <a:ext cx="3354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Nao Arm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/>
              <a:pPr algn="r" eaLnBrk="1" hangingPunct="1">
                <a:buClrTx/>
                <a:buFontTx/>
                <a:buNone/>
              </a:pPr>
              <a:t>51</a:t>
            </a:fld>
            <a:endParaRPr lang="en-US" altLang="en-US" sz="1200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57200" y="972344"/>
            <a:ext cx="52578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>
                <a:cs typeface="Arial" panose="020B0604020202020204" pitchFamily="34" charset="0"/>
              </a:rPr>
              <a:t>Desired </a:t>
            </a:r>
            <a:r>
              <a:rPr lang="en-US" altLang="en-US" sz="2000" dirty="0" smtClean="0">
                <a:cs typeface="Arial" panose="020B0604020202020204" pitchFamily="34" charset="0"/>
              </a:rPr>
              <a:t>Forearm Vector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Projected </a:t>
            </a:r>
            <a:r>
              <a:rPr lang="en-US" altLang="en-US" sz="2000" dirty="0" err="1" smtClean="0">
                <a:cs typeface="Arial" panose="020B0604020202020204" pitchFamily="34" charset="0"/>
              </a:rPr>
              <a:t>Humerus</a:t>
            </a:r>
            <a:r>
              <a:rPr lang="en-US" altLang="en-US" sz="2000" dirty="0" smtClean="0">
                <a:cs typeface="Arial" panose="020B0604020202020204" pitchFamily="34" charset="0"/>
              </a:rPr>
              <a:t> Length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Forearm Vector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             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>
                <a:cs typeface="Arial" panose="020B0604020202020204" pitchFamily="34" charset="0"/>
              </a:rPr>
              <a:t> </a:t>
            </a:r>
            <a:r>
              <a:rPr lang="en-US" altLang="en-US" sz="2000" dirty="0" smtClean="0">
                <a:cs typeface="Arial" panose="020B0604020202020204" pitchFamily="34" charset="0"/>
              </a:rPr>
              <a:t>           =</a:t>
            </a: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733800" y="4586764"/>
            <a:ext cx="109061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373404"/>
            <a:ext cx="241300" cy="1817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58344"/>
            <a:ext cx="465070" cy="388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240810"/>
            <a:ext cx="685800" cy="4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hesa1nt01\Documents\ms_thesis\presentation\pictures\nao_arm_vector_z_x_y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35"/>
          <a:stretch/>
        </p:blipFill>
        <p:spPr bwMode="auto">
          <a:xfrm>
            <a:off x="2895600" y="2388852"/>
            <a:ext cx="6248400" cy="277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5562601" y="228600"/>
            <a:ext cx="3354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Nao Arm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/>
              <a:pPr algn="r" eaLnBrk="1" hangingPunct="1">
                <a:buClrTx/>
                <a:buFontTx/>
                <a:buNone/>
              </a:pPr>
              <a:t>52</a:t>
            </a:fld>
            <a:endParaRPr lang="en-US" altLang="en-US" sz="1200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57200" y="972344"/>
            <a:ext cx="52578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Elbow Yaw Axis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Elbow Roll Axis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733800" y="4586764"/>
            <a:ext cx="109061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373404"/>
            <a:ext cx="241300" cy="181720"/>
          </a:xfrm>
          <a:prstGeom prst="rect">
            <a:avLst/>
          </a:prstGeom>
        </p:spPr>
      </p:pic>
      <p:pic>
        <p:nvPicPr>
          <p:cNvPr id="14" name="Picture 5" descr="C:\Users\thesa1nt01\Documents\ms_thesis\presentation\pictures\arm_eq_vey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861" y="819944"/>
            <a:ext cx="5943600" cy="52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thesa1nt01\Documents\ms_thesis\presentation\pictures\arm_eq_ver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368" y="1553040"/>
            <a:ext cx="5020056" cy="50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 bwMode="auto">
          <a:xfrm flipV="1">
            <a:off x="3561080" y="3284220"/>
            <a:ext cx="674370" cy="8080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90" y="3029744"/>
            <a:ext cx="3048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8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hesa1nt01\Documents\ms_thesis\presentation\pictures\arm_eq_u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4" y="5772944"/>
            <a:ext cx="7896226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:\Users\thesa1nt01\Documents\ms_thesis\presentation\pictures\arm_eq_theta_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28" y="3105944"/>
            <a:ext cx="7229476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thesa1nt01\Documents\ms_thesis\presentation\pictures\arm_eq_uer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505744"/>
            <a:ext cx="46958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562601" y="228600"/>
            <a:ext cx="3354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Elbow Solution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57200" y="972344"/>
            <a:ext cx="52578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Required Elbow Roll Axis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Elbow Yaw Solution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5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hesa1nt01\Documents\ms_thesis\presentation\pictures\arm_eq_u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74" y="5772944"/>
            <a:ext cx="7896226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thesa1nt01\Documents\ms_thesis\presentation\pictures\arm_eq_theta_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37220"/>
            <a:ext cx="6715126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562601" y="228600"/>
            <a:ext cx="3354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Elbow Solution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882EB8C3-B90E-4EF1-9255-D6F047DF69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C864CE-ABC8-4F17-8345-0778B8B4D48B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57200" y="972344"/>
            <a:ext cx="525780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6550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66838" indent="-4524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Elbow Roll Solution</a:t>
            </a: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8138" eaLnBrk="1" hangingPunct="1">
              <a:spcBef>
                <a:spcPts val="600"/>
              </a:spcBef>
              <a:buSzPct val="100000"/>
              <a:defRPr/>
            </a:pPr>
            <a:endParaRPr lang="en-US" altLang="en-US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26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Animation 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624F85CA-9F70-4495-AE04-B5CB741A6E3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5A12B8A-ECBF-4EC4-8221-0FCAA46C4AF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" name="nomppGait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76" r="5000" b="7428"/>
          <a:stretch/>
        </p:blipFill>
        <p:spPr>
          <a:xfrm>
            <a:off x="596441" y="743744"/>
            <a:ext cx="7937959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45383" y="4629760"/>
            <a:ext cx="193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X axis (mm)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587334" y="2445033"/>
            <a:ext cx="193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Z axis (mm)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5486401" y="228600"/>
            <a:ext cx="3430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Projected Profile: </a:t>
            </a:r>
            <a:r>
              <a:rPr lang="en-US" altLang="en-US" sz="1400" b="1" dirty="0">
                <a:solidFill>
                  <a:srgbClr val="FFFFFF"/>
                </a:solidFill>
              </a:rPr>
              <a:t>Crawl Sequence</a:t>
            </a:r>
          </a:p>
        </p:txBody>
      </p:sp>
      <p:pic>
        <p:nvPicPr>
          <p:cNvPr id="3" name="crawl_under_desk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713899"/>
            <a:ext cx="7696200" cy="442431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Gait Optimization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5" r="11450"/>
          <a:stretch>
            <a:fillRect/>
          </a:stretch>
        </p:blipFill>
        <p:spPr bwMode="auto">
          <a:xfrm>
            <a:off x="0" y="-12700"/>
            <a:ext cx="4554538" cy="515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145" r="114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501650" y="1042194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Knee and hip as free variables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Optimize joint torque use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Pseudo-static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formulation</a:t>
            </a:r>
          </a:p>
        </p:txBody>
      </p:sp>
      <p:sp>
        <p:nvSpPr>
          <p:cNvPr id="4710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4AF692AD-198F-4B3A-92F6-FBAE68A6DF33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EAA76C9-38A9-4C01-9679-051E5FB74C8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71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33575"/>
            <a:ext cx="5486400" cy="26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481138" indent="-56515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V-REP simulation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Table of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joint-angles-to-torques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2.5˚ </a:t>
            </a:r>
            <a:r>
              <a:rPr lang="en-US" altLang="en-US" sz="2000" dirty="0" smtClean="0">
                <a:solidFill>
                  <a:srgbClr val="000000"/>
                </a:solidFill>
                <a:latin typeface="Ubuntu" charset="0"/>
                <a:cs typeface="Ubuntu" charset="0"/>
              </a:rPr>
              <a:t>resolution</a:t>
            </a:r>
            <a:endParaRPr lang="en-US" altLang="en-US" sz="2000" dirty="0">
              <a:solidFill>
                <a:srgbClr val="000000"/>
              </a:solidFill>
              <a:latin typeface="Ubuntu" charset="0"/>
              <a:cs typeface="Ubuntu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latin typeface="Ubuntu" charset="0"/>
                <a:cs typeface="Ubuntu" charset="0"/>
              </a:rPr>
              <a:t>± 30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˚</a:t>
            </a:r>
            <a:r>
              <a:rPr lang="en-US" altLang="en-US" sz="2000" dirty="0" smtClean="0">
                <a:solidFill>
                  <a:srgbClr val="000000"/>
                </a:solidFill>
                <a:latin typeface="Ubuntu" charset="0"/>
                <a:cs typeface="Ubuntu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Ubuntu" charset="0"/>
                <a:cs typeface="Ubuntu" charset="0"/>
              </a:rPr>
              <a:t>about initial </a:t>
            </a:r>
            <a:r>
              <a:rPr lang="en-US" altLang="en-US" sz="2000" dirty="0" smtClean="0">
                <a:solidFill>
                  <a:srgbClr val="000000"/>
                </a:solidFill>
                <a:latin typeface="Ubuntu" charset="0"/>
                <a:cs typeface="Ubuntu" charset="0"/>
              </a:rPr>
              <a:t>pose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latin typeface="Ubuntu" charset="0"/>
                <a:cs typeface="Ubuntu" charset="0"/>
              </a:rPr>
              <a:t>Linear </a:t>
            </a:r>
            <a:r>
              <a:rPr lang="en-US" altLang="en-US" sz="2000" dirty="0">
                <a:solidFill>
                  <a:srgbClr val="000000"/>
                </a:solidFill>
                <a:latin typeface="Ubuntu" charset="0"/>
                <a:cs typeface="Ubuntu" charset="0"/>
              </a:rPr>
              <a:t>interpolation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Genetic algorithm for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optimization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Optimization: Method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24D69541-7BCE-48E7-801D-D317B4B7957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3BEF6E2-469C-4C40-8A5B-80F4E9B6668E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59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915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6" r="37428"/>
          <a:stretch>
            <a:fillRect/>
          </a:stretch>
        </p:blipFill>
        <p:spPr bwMode="auto">
          <a:xfrm>
            <a:off x="5118100" y="706755"/>
            <a:ext cx="4025900" cy="444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896" r="3742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quare_area_end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6192"/>
                </p14:media>
              </p:ext>
            </p:extLst>
          </p:nvPr>
        </p:nvPicPr>
        <p:blipFill rotWithShape="1">
          <a:blip r:embed="rId5"/>
          <a:srcRect l="60021" r="3094"/>
          <a:stretch>
            <a:fillRect/>
          </a:stretch>
        </p:blipFill>
        <p:spPr>
          <a:xfrm>
            <a:off x="5510384" y="713264"/>
            <a:ext cx="3633616" cy="4431824"/>
          </a:xfrm>
          <a:prstGeom prst="rect">
            <a:avLst/>
          </a:prstGeom>
        </p:spPr>
      </p:pic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Introduction: GODZILA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/>
              <a:pPr algn="r" eaLnBrk="1" hangingPunct="1">
                <a:buClrTx/>
                <a:buFontTx/>
                <a:buNone/>
              </a:pPr>
              <a:t>6</a:t>
            </a:fld>
            <a:endParaRPr lang="en-US" altLang="en-US" sz="1200" dirty="0"/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4832350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GODZILA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Navigation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Local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planner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Computationally efficient</a:t>
            </a:r>
          </a:p>
          <a:p>
            <a:pPr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Foundation for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global planners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0" b="5879"/>
          <a:stretch/>
        </p:blipFill>
        <p:spPr bwMode="auto">
          <a:xfrm>
            <a:off x="4168775" y="1239044"/>
            <a:ext cx="47466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87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228600" y="972344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Angle </a:t>
            </a:r>
            <a:r>
              <a:rPr lang="en-US" altLang="en-US" sz="2000" b="1" dirty="0" smtClean="0">
                <a:cs typeface="Arial" panose="020B0604020202020204" pitchFamily="34" charset="0"/>
              </a:rPr>
              <a:t>T</a:t>
            </a:r>
            <a:r>
              <a:rPr lang="en-US" altLang="en-US" sz="2000" b="1" dirty="0">
                <a:cs typeface="Arial" panose="020B0604020202020204" pitchFamily="34" charset="0"/>
              </a:rPr>
              <a:t>riplets </a:t>
            </a:r>
            <a:r>
              <a:rPr lang="en-US" altLang="en-US" sz="2000" b="1" dirty="0" smtClean="0">
                <a:cs typeface="Arial" panose="020B0604020202020204" pitchFamily="34" charset="0"/>
              </a:rPr>
              <a:t>                                        Cubic </a:t>
            </a:r>
            <a:r>
              <a:rPr lang="en-US" altLang="en-US" sz="2000" b="1" dirty="0">
                <a:cs typeface="Arial" panose="020B0604020202020204" pitchFamily="34" charset="0"/>
              </a:rPr>
              <a:t>Splines</a:t>
            </a: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 </a:t>
            </a:r>
            <a:endParaRPr lang="en-US" altLang="en-US" sz="2000" b="1" dirty="0" smtClean="0">
              <a:cs typeface="Arial" panose="020B0604020202020204" pitchFamily="34" charset="0"/>
            </a:endParaRPr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Optimization: Triplet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1505744"/>
            <a:ext cx="3782568" cy="1607402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60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216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478536" y="1048544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Torque Cost Function</a:t>
            </a:r>
          </a:p>
          <a:p>
            <a:pPr marL="350838" indent="-342900" eaLnBrk="1" hangingPunct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cs typeface="Arial" panose="020B0604020202020204" pitchFamily="34" charset="0"/>
              </a:rPr>
              <a:t>Minimize joint </a:t>
            </a:r>
            <a:r>
              <a:rPr lang="en-US" altLang="en-US" sz="2000" dirty="0" smtClean="0">
                <a:cs typeface="Arial" panose="020B0604020202020204" pitchFamily="34" charset="0"/>
              </a:rPr>
              <a:t>torques</a:t>
            </a:r>
            <a:endParaRPr lang="en-US" altLang="en-US" sz="2000" dirty="0"/>
          </a:p>
          <a:p>
            <a:pPr marL="350838" indent="-342900" eaLnBrk="1" hangingPunct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Shoulder </a:t>
            </a:r>
            <a:r>
              <a:rPr lang="en-US" altLang="en-US" sz="2000" dirty="0">
                <a:cs typeface="Arial" panose="020B0604020202020204" pitchFamily="34" charset="0"/>
              </a:rPr>
              <a:t>weighted more to </a:t>
            </a:r>
            <a:r>
              <a:rPr lang="en-US" altLang="en-US" sz="2000" dirty="0" smtClean="0">
                <a:cs typeface="Arial" panose="020B0604020202020204" pitchFamily="34" charset="0"/>
              </a:rPr>
              <a:t>minimize use</a:t>
            </a: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5410201" y="228600"/>
            <a:ext cx="35067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Optimization: Cost Functions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61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3074" name="Picture 2" descr="C:\Users\thesa1nt01\Documents\ms_thesis\presentation\pictures\cost_torq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4931"/>
            <a:ext cx="5121275" cy="18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5257801" y="228600"/>
            <a:ext cx="36591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Optimization: Cost Functions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78536" y="1048544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Joint Limit Indicator</a:t>
            </a:r>
            <a:r>
              <a:rPr lang="en-US" altLang="en-US" sz="2000" b="1" dirty="0" smtClean="0">
                <a:cs typeface="Arial" panose="020B0604020202020204" pitchFamily="34" charset="0"/>
              </a:rPr>
              <a:t> Functions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68807"/>
            <a:ext cx="8436864" cy="26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42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5257801" y="228600"/>
            <a:ext cx="36591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Optimization: Cost Functions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29544"/>
            <a:ext cx="6705600" cy="1302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84" y="3334544"/>
            <a:ext cx="4964714" cy="1438214"/>
          </a:xfrm>
          <a:prstGeom prst="rect">
            <a:avLst/>
          </a:prstGeom>
        </p:spPr>
      </p:pic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478536" y="1048544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Hip Height Indicator</a:t>
            </a: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endParaRPr lang="en-US" altLang="en-US" sz="2000" b="1" dirty="0" smtClean="0">
              <a:cs typeface="Arial" panose="020B0604020202020204" pitchFamily="34" charset="0"/>
            </a:endParaRPr>
          </a:p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Backtracking Indicator</a:t>
            </a: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533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5486401" y="228600"/>
            <a:ext cx="3430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Optimization: Cost Functions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098" name="Picture 2" descr="C:\Users\thesa1nt01\Documents\ms_thesis\presentation\pictures\cost_indicator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24431"/>
            <a:ext cx="7297738" cy="10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78536" y="1048544"/>
            <a:ext cx="5351463" cy="72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Indicator</a:t>
            </a:r>
            <a:r>
              <a:rPr lang="en-US" altLang="en-US" sz="2000" b="1" dirty="0" smtClean="0">
                <a:cs typeface="Arial" panose="020B0604020202020204" pitchFamily="34" charset="0"/>
              </a:rPr>
              <a:t> Cost Function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533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5486401" y="228600"/>
            <a:ext cx="34305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Optimization: Cost Functions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122" name="Picture 2" descr="C:\Users\thesa1nt01\Documents\ms_thesis\presentation\pictures\cost_to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2168525"/>
            <a:ext cx="6538912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78536" y="1048544"/>
            <a:ext cx="5351463" cy="72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Total</a:t>
            </a:r>
            <a:r>
              <a:rPr lang="en-US" altLang="en-US" sz="2000" b="1" dirty="0" smtClean="0">
                <a:cs typeface="Arial" panose="020B0604020202020204" pitchFamily="34" charset="0"/>
              </a:rPr>
              <a:t> Cost Function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533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624F85CA-9F70-4495-AE04-B5CB741A6E3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5A12B8A-ECBF-4EC4-8221-0FCAA46C4AF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5383" y="4629760"/>
            <a:ext cx="193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X axis (mm)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587334" y="2445033"/>
            <a:ext cx="193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Z axis (mm)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optppGait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75" t="-6198" r="4425" b="8362"/>
          <a:stretch/>
        </p:blipFill>
        <p:spPr>
          <a:xfrm>
            <a:off x="789213" y="714053"/>
            <a:ext cx="745320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1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Crawl Gait: Projected Profile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624F85CA-9F70-4495-AE04-B5CB741A6E31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5A12B8A-ECBF-4EC4-8221-0FCAA46C4AF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Simulated_Nao_Robot_executing_optimized_Projected_Profile_crawl_gait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.84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65" y="1559276"/>
            <a:ext cx="9127035" cy="25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9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hesa1nt01\Documents\ms_thesis\presentation\pictures\gait_cost_durati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743744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4572000" y="228600"/>
            <a:ext cx="4344989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Optimization: Torque Cost Improvement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78537" y="1048544"/>
            <a:ext cx="3102864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Joint Torque Cost</a:t>
            </a:r>
          </a:p>
          <a:p>
            <a:pPr marL="350838" indent="-342900" eaLnBrk="1" hangingPunct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Torque use</a:t>
            </a:r>
          </a:p>
          <a:p>
            <a:pPr marL="350838" indent="-342900" eaLnBrk="1" hangingPunct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Simulated in V-REP</a:t>
            </a:r>
          </a:p>
          <a:p>
            <a:pPr marL="350838" indent="-342900" eaLnBrk="1" hangingPunct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Gait duration</a:t>
            </a:r>
          </a:p>
          <a:p>
            <a:pPr marL="350838" indent="-342900" eaLnBrk="1" hangingPunct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Pseudo-static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2615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hesa1nt01\Documents\ms_thesis\presentation\pictures\cost_imp_durati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05644"/>
            <a:ext cx="59436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4800601" y="228600"/>
            <a:ext cx="4116388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rgbClr val="FFFFFF"/>
                </a:solidFill>
              </a:rPr>
              <a:t>Gait </a:t>
            </a:r>
            <a:r>
              <a:rPr lang="en-US" altLang="en-US" sz="1400" b="1" dirty="0" smtClean="0">
                <a:solidFill>
                  <a:srgbClr val="FFFFFF"/>
                </a:solidFill>
              </a:rPr>
              <a:t>Optimization: Torque Cost Improvement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51204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3A8BAE43-7584-458F-91DB-BCC0F2E949DD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7CC284E-CBE5-43A7-933B-9731979277B3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69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478537" y="1048544"/>
            <a:ext cx="3102864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79500" indent="-619125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altLang="en-US" sz="2000" b="1" dirty="0" smtClean="0">
                <a:cs typeface="Arial" panose="020B0604020202020204" pitchFamily="34" charset="0"/>
              </a:rPr>
              <a:t>Joint Torque Cost</a:t>
            </a:r>
          </a:p>
          <a:p>
            <a:pPr marL="350838" indent="-342900" eaLnBrk="1" hangingPunct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cs typeface="Arial" panose="020B0604020202020204" pitchFamily="34" charset="0"/>
              </a:rPr>
              <a:t>Torque use improvement</a:t>
            </a:r>
            <a:endParaRPr lang="en-US" altLang="en-US" dirty="0"/>
          </a:p>
          <a:p>
            <a:pPr marL="342900" indent="-334963">
              <a:spcBef>
                <a:spcPts val="600"/>
              </a:spcBef>
              <a:buSzPct val="100000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64246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o_Robot_executing_Projected_Profile_crawl_g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833" t="4858" r="40000"/>
          <a:stretch/>
        </p:blipFill>
        <p:spPr>
          <a:xfrm>
            <a:off x="5562600" y="716279"/>
            <a:ext cx="3581400" cy="4417855"/>
          </a:xfrm>
          <a:prstGeom prst="rect">
            <a:avLst/>
          </a:prstGeom>
        </p:spPr>
      </p:pic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Introduction: Projected Profile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AD178ACA-D8DC-451C-B872-27F3F30DA287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B965AC-17CB-456B-9F83-0A9952CEF8C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381158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Profile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Crawling gait</a:t>
            </a:r>
            <a:endParaRPr lang="en-US" altLang="en-US" sz="20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Widely applicable</a:t>
            </a:r>
            <a:endParaRPr lang="en-US" altLang="en-US" sz="20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Low profile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1576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 dirty="0">
                <a:solidFill>
                  <a:srgbClr val="FFFFFF"/>
                </a:solidFill>
                <a:cs typeface="Arial" panose="020B0604020202020204" pitchFamily="34" charset="0"/>
              </a:rPr>
              <a:t>Conclusion</a:t>
            </a:r>
          </a:p>
          <a:p>
            <a:pPr eaLnBrk="1" hangingPunct="1">
              <a:buClrTx/>
              <a:buFontTx/>
              <a:buNone/>
            </a:pPr>
            <a:endParaRPr lang="en-US" altLang="en-US" sz="14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6985"/>
            <a:ext cx="4699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02" b="13832"/>
          <a:stretch>
            <a:fillRect/>
          </a:stretch>
        </p:blipFill>
        <p:spPr bwMode="auto">
          <a:xfrm>
            <a:off x="4594225" y="712788"/>
            <a:ext cx="45720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1602" b="138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Platform</a:t>
            </a:r>
            <a:endParaRPr lang="en-US" altLang="en-US" sz="2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GODZILA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Projected Profile</a:t>
            </a:r>
          </a:p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Optimization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23FA2B7-74E3-44C0-A878-722D39E095EF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5302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16F9DFA-ACCF-4F00-BA85-E84987269595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71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02" b="13832"/>
          <a:stretch>
            <a:fillRect/>
          </a:stretch>
        </p:blipFill>
        <p:spPr bwMode="auto">
          <a:xfrm>
            <a:off x="4594225" y="712788"/>
            <a:ext cx="4572000" cy="443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1602" b="138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Future </a:t>
            </a: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Work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Structure from motion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Trap avoidance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Crawl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gait turning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723FA2B7-74E3-44C0-A878-722D39E095EF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5302" name="Text Box 5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16F9DFA-ACCF-4F00-BA85-E84987269595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72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44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4997450" y="1584325"/>
            <a:ext cx="373697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Arial" panose="020B0604020202020204" pitchFamily="34" charset="0"/>
              </a:rPr>
              <a:t>Platform Overview</a:t>
            </a:r>
          </a:p>
          <a:p>
            <a:pPr eaLnBrk="1" hangingPunct="1">
              <a:buClrTx/>
              <a:buFontTx/>
              <a:buNone/>
            </a:pPr>
            <a:endParaRPr lang="en-US" altLang="en-US" sz="1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45"/>
          <a:stretch>
            <a:fillRect/>
          </a:stretch>
        </p:blipFill>
        <p:spPr bwMode="auto">
          <a:xfrm>
            <a:off x="-20638" y="-17463"/>
            <a:ext cx="4606926" cy="516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3684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695325"/>
            <a:ext cx="2941637" cy="441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501650" y="1584325"/>
            <a:ext cx="535146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33375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Nao H25 Humanoid Platform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Aldebaran Robotics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25 </a:t>
            </a:r>
            <a:r>
              <a:rPr lang="en-US" altLang="en-US" sz="2000" dirty="0" err="1">
                <a:solidFill>
                  <a:srgbClr val="000000"/>
                </a:solidFill>
                <a:cs typeface="Arial" panose="020B0604020202020204" pitchFamily="34" charset="0"/>
              </a:rPr>
              <a:t>DoF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humanoid, 58 cm, 4.3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kg</a:t>
            </a: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Atom processor, cameras, sonars, </a:t>
            </a: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IMU</a:t>
            </a:r>
          </a:p>
          <a:p>
            <a:pPr marL="350838" indent="-342900" eaLnBrk="1" hangingPunct="1">
              <a:buClrTx/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Laterally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symmetric, no back joint</a:t>
            </a:r>
          </a:p>
          <a:p>
            <a:pPr eaLnBrk="1" hangingPunct="1">
              <a:buClrTx/>
              <a:buFontTx/>
              <a:buNone/>
            </a:pP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6176963" y="228600"/>
            <a:ext cx="274002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ts val="600"/>
              </a:spcBef>
              <a:buClrTx/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</a:rPr>
              <a:t>Platform Overview: Nao</a:t>
            </a:r>
            <a:endParaRPr lang="en-US" altLang="en-US" sz="1400" b="1" dirty="0">
              <a:solidFill>
                <a:srgbClr val="FFFFFF"/>
              </a:solidFill>
            </a:endParaRP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fld id="{D43D140E-CAD2-4012-AD0F-CBBFBC03D8BE}" type="datetime1">
              <a:rPr lang="en-US" altLang="en-US" sz="1200">
                <a:solidFill>
                  <a:srgbClr val="898989"/>
                </a:solidFill>
              </a:rPr>
              <a:pPr eaLnBrk="1" hangingPunct="1">
                <a:buClrTx/>
                <a:buFontTx/>
                <a:buNone/>
              </a:pPr>
              <a:t>12/22/2016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8EA2C2C-9FAA-4361-977E-7527532E34DA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6603</TotalTime>
  <Words>1135</Words>
  <Application>Microsoft Office PowerPoint</Application>
  <PresentationFormat>Custom</PresentationFormat>
  <Paragraphs>550</Paragraphs>
  <Slides>72</Slides>
  <Notes>63</Notes>
  <HiddenSlides>0</HiddenSlides>
  <MMClips>10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Jenna Bresnahan</dc:creator>
  <cp:keywords/>
  <dc:description/>
  <cp:lastModifiedBy>thesa1nt01</cp:lastModifiedBy>
  <cp:revision>191</cp:revision>
  <cp:lastPrinted>1601-01-01T00:00:00Z</cp:lastPrinted>
  <dcterms:created xsi:type="dcterms:W3CDTF">2013-09-03T13:03:01Z</dcterms:created>
  <dcterms:modified xsi:type="dcterms:W3CDTF">2016-12-22T17:14:19Z</dcterms:modified>
</cp:coreProperties>
</file>